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E3D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7558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E0A93B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商业计划书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D2C9BD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6E502A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75583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D2C9BD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A6947D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E0A93B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8A5A1E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BF7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E0A93B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8A5A1E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E0A93B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8A5A1E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BF7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E0A93B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8A5A1E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E0A93B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8A5A1E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E3D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6E502A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E0A93B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C8BDAE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168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7A894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7A894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E0A93B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8A5A1E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BF7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8A5A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BF7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8A5A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BF7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8A5A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BF7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8A5A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A1A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E0A93B"/>
                </a:solidFill>
                <a:latin typeface="微软雅黑"/>
              </a:rPr>
              <a:t>KEY NUMBER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8A5A1E"/>
                </a:solidFill>
                <a:latin typeface="微软雅黑"/>
              </a:rPr>
              <a:t>核心指标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121408"/>
            <a:ext cx="4572000" cy="3429000"/>
          </a:xfrm>
          <a:prstGeom prst="roundRect">
            <a:avLst>
              <a:gd name="adj" fmla="val 5000"/>
            </a:avLst>
          </a:prstGeom>
          <a:solidFill>
            <a:srgbClr val="8A5A1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5486400"/>
            <a:ext cx="4572000" cy="64008"/>
          </a:xfrm>
          <a:prstGeom prst="rect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7" y="2121408"/>
            <a:ext cx="4352544" cy="3429000"/>
          </a:xfrm>
          <a:prstGeom prst="rect">
            <a:avLst/>
          </a:prstGeom>
          <a:noFill/>
        </p:spPr>
        <p:txBody>
          <a:bodyPr wrap="square" anchor="ctr" lIns="25400" rIns="25400">
            <a:spAutoFit/>
          </a:bodyPr>
          <a:lstStyle/>
          <a:p>
            <a:pPr algn="ctr"/>
            <a:r>
              <a:rPr sz="8400" b="1">
                <a:solidFill>
                  <a:srgbClr val="FFFFFF"/>
                </a:solidFill>
                <a:latin typeface="Arial"/>
              </a:rPr>
              <a:t>106</a:t>
            </a:r>
            <a:r>
              <a:rPr sz="3800" b="1">
                <a:solidFill>
                  <a:srgbClr val="FFFFFF"/>
                </a:solidFill>
                <a:latin typeface="微软雅黑"/>
              </a:rPr>
              <a:t>%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7608" y="2331720"/>
            <a:ext cx="502920" cy="41148"/>
          </a:xfrm>
          <a:prstGeom prst="rect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07608" y="2487168"/>
            <a:ext cx="5312664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20">
                <a:solidFill>
                  <a:srgbClr val="E0A93B"/>
                </a:solidFill>
                <a:latin typeface="微软雅黑"/>
              </a:rPr>
              <a:t>年度目标达成率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7608" y="2788920"/>
            <a:ext cx="5312664" cy="23774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>
                <a:solidFill>
                  <a:srgbClr val="6B6052"/>
                </a:solidFill>
                <a:latin typeface="微软雅黑"/>
              </a:rPr>
              <a:t>四个季度均超额完成，Q4 单季贡献了全年 34% 的营收。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xppt.com.cn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E0A93B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8A5A1E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E0A93B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8A5A1E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0A93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E0A93B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8A5A1E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0A93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E0A93B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8A5A1E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0A93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E0A93B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8A5A1E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0A93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B605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7D8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B6052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E3D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E0A93B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D7CEC4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E0A9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81684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B7A894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B7A894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