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8235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D9696D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营销策划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D6BDBE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7C2C2F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82353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D6BDBE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AF7E80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9696D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262B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7C2C2F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D9696D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CEAFB0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E48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F1516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COMPARE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两栏对照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901952"/>
            <a:ext cx="5070348" cy="566928"/>
          </a:xfrm>
          <a:prstGeom prst="rect">
            <a:avLst/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去年</a:t>
            </a:r>
          </a:p>
        </p:txBody>
      </p:sp>
      <p:sp>
        <p:nvSpPr>
          <p:cNvPr id="8" name="Oval 7"/>
          <p:cNvSpPr/>
          <p:nvPr/>
        </p:nvSpPr>
        <p:spPr>
          <a:xfrm>
            <a:off x="1143000" y="2779776"/>
            <a:ext cx="182880" cy="18288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53896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F1516"/>
                </a:solidFill>
                <a:latin typeface="微软雅黑"/>
              </a:rPr>
              <a:t>流程主要靠人工推进</a:t>
            </a:r>
          </a:p>
        </p:txBody>
      </p:sp>
      <p:sp>
        <p:nvSpPr>
          <p:cNvPr id="10" name="Oval 9"/>
          <p:cNvSpPr/>
          <p:nvPr/>
        </p:nvSpPr>
        <p:spPr>
          <a:xfrm>
            <a:off x="1143000" y="3828288"/>
            <a:ext cx="182880" cy="18288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53896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F1516"/>
                </a:solidFill>
                <a:latin typeface="微软雅黑"/>
              </a:rPr>
              <a:t>数据分散在多个表格里</a:t>
            </a:r>
          </a:p>
        </p:txBody>
      </p:sp>
      <p:sp>
        <p:nvSpPr>
          <p:cNvPr id="12" name="Oval 11"/>
          <p:cNvSpPr/>
          <p:nvPr/>
        </p:nvSpPr>
        <p:spPr>
          <a:xfrm>
            <a:off x="1143000" y="4876800"/>
            <a:ext cx="182880" cy="18288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53896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F1516"/>
                </a:solidFill>
                <a:latin typeface="微软雅黑"/>
              </a:rPr>
              <a:t>复盘靠经验判断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9924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DF3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9924" y="1901952"/>
            <a:ext cx="5070348" cy="566928"/>
          </a:xfrm>
          <a:prstGeom prst="rect">
            <a:avLst/>
          </a:prstGeom>
          <a:solidFill>
            <a:srgbClr val="A8262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4244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今年</a:t>
            </a:r>
          </a:p>
        </p:txBody>
      </p:sp>
      <p:sp>
        <p:nvSpPr>
          <p:cNvPr id="17" name="Oval 16"/>
          <p:cNvSpPr/>
          <p:nvPr/>
        </p:nvSpPr>
        <p:spPr>
          <a:xfrm>
            <a:off x="6524244" y="2779776"/>
            <a:ext cx="182880" cy="18288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35140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F1516"/>
                </a:solidFill>
                <a:latin typeface="微软雅黑"/>
              </a:rPr>
              <a:t>关键环节线上化，留痕可追溯</a:t>
            </a:r>
          </a:p>
        </p:txBody>
      </p:sp>
      <p:sp>
        <p:nvSpPr>
          <p:cNvPr id="19" name="Oval 18"/>
          <p:cNvSpPr/>
          <p:nvPr/>
        </p:nvSpPr>
        <p:spPr>
          <a:xfrm>
            <a:off x="6524244" y="3828288"/>
            <a:ext cx="182880" cy="18288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35140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F1516"/>
                </a:solidFill>
                <a:latin typeface="微软雅黑"/>
              </a:rPr>
              <a:t>统一口径，一张表看全盘</a:t>
            </a:r>
          </a:p>
        </p:txBody>
      </p:sp>
      <p:sp>
        <p:nvSpPr>
          <p:cNvPr id="21" name="Oval 20"/>
          <p:cNvSpPr/>
          <p:nvPr/>
        </p:nvSpPr>
        <p:spPr>
          <a:xfrm>
            <a:off x="6524244" y="4876800"/>
            <a:ext cx="182880" cy="18288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35140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F1516"/>
                </a:solidFill>
                <a:latin typeface="微软雅黑"/>
              </a:rPr>
              <a:t>按周复盘，用数据说话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9696D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262B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9696D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262B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696D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5A5B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0DA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5A5B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E1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D9696D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BC4C5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D9696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E484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E9597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