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1131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03504"/>
            <a:ext cx="12191695" cy="10972"/>
          </a:xfrm>
          <a:prstGeom prst="rect">
            <a:avLst/>
          </a:prstGeom>
          <a:solidFill>
            <a:srgbClr val="3234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68680" y="841248"/>
            <a:ext cx="5486400" cy="29260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1" spc="320">
                <a:solidFill>
                  <a:srgbClr val="8A929C"/>
                </a:solidFill>
                <a:latin typeface="微软雅黑"/>
              </a:rPr>
              <a:t>免费模板 · 可自由编辑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" y="1691640"/>
            <a:ext cx="5852160" cy="2624328"/>
          </a:xfrm>
          <a:prstGeom prst="rect">
            <a:avLst/>
          </a:prstGeom>
          <a:noFill/>
        </p:spPr>
        <p:txBody>
          <a:bodyPr wrap="square" anchor="b" lIns="25400" rIns="25400" tIns="12700" bIns="12700">
            <a:spAutoFit/>
          </a:bodyPr>
          <a:lstStyle/>
          <a:p>
            <a:pPr algn="l">
              <a:lnSpc>
                <a:spcPct val="108000"/>
              </a:lnSpc>
            </a:pPr>
            <a:r>
              <a:rPr sz="6400" b="1">
                <a:solidFill>
                  <a:srgbClr val="FFFFFF"/>
                </a:solidFill>
                <a:latin typeface="微软雅黑"/>
              </a:rPr>
              <a:t>项目汇报</a:t>
            </a:r>
          </a:p>
        </p:txBody>
      </p:sp>
      <p:sp>
        <p:nvSpPr>
          <p:cNvPr id="5" name="Rectangle 4"/>
          <p:cNvSpPr/>
          <p:nvPr/>
        </p:nvSpPr>
        <p:spPr>
          <a:xfrm>
            <a:off x="868680" y="4590288"/>
            <a:ext cx="5029200" cy="16459"/>
          </a:xfrm>
          <a:prstGeom prst="rect">
            <a:avLst/>
          </a:prstGeom>
          <a:solidFill>
            <a:srgbClr val="8A929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68680" y="4828032"/>
            <a:ext cx="5486400" cy="56692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35000"/>
              </a:lnSpc>
            </a:pPr>
            <a:r>
              <a:rPr sz="1550" b="0">
                <a:solidFill>
                  <a:srgbClr val="BCBDBE"/>
                </a:solidFill>
                <a:latin typeface="微软雅黑"/>
              </a:rPr>
              <a:t>占位骨架模板 · 下载后替换为你的内容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12480" y="1874519"/>
            <a:ext cx="6400800" cy="3108960"/>
          </a:xfrm>
          <a:prstGeom prst="rect">
            <a:avLst/>
          </a:prstGeom>
          <a:noFill/>
        </p:spPr>
        <p:txBody>
          <a:bodyPr wrap="non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5000" b="1">
                <a:solidFill>
                  <a:srgbClr val="292B2D"/>
                </a:solidFill>
                <a:latin typeface="微软雅黑"/>
              </a:rPr>
              <a:t>2026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053328"/>
            <a:ext cx="12191695" cy="10972"/>
          </a:xfrm>
          <a:prstGeom prst="rect">
            <a:avLst/>
          </a:prstGeom>
          <a:solidFill>
            <a:srgbClr val="3234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" y="6217920"/>
            <a:ext cx="365760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0" spc="80">
                <a:solidFill>
                  <a:srgbClr val="BCBDBE"/>
                </a:solidFill>
                <a:latin typeface="微软雅黑"/>
              </a:rPr>
              <a:t>xppt.com.cn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83680" y="6236208"/>
            <a:ext cx="4736592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r">
              <a:lnSpc>
                <a:spcPct val="120000"/>
              </a:lnSpc>
            </a:pPr>
            <a:r>
              <a:rPr sz="950" b="0" spc="60">
                <a:solidFill>
                  <a:srgbClr val="7C7D7F"/>
                </a:solidFill>
                <a:latin typeface="微软雅黑"/>
              </a:rPr>
              <a:t>可编辑 PPTX · 支持 WPS / Office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68680" y="530352"/>
            <a:ext cx="10451592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1" spc="260">
                <a:solidFill>
                  <a:srgbClr val="8A929C"/>
                </a:solidFill>
                <a:latin typeface="微软雅黑"/>
              </a:rPr>
              <a:t>CONTENTS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68680" y="804672"/>
            <a:ext cx="10451592" cy="65836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10000"/>
              </a:lnSpc>
            </a:pPr>
            <a:r>
              <a:rPr sz="2900" b="1">
                <a:solidFill>
                  <a:srgbClr val="2B2F36"/>
                </a:solidFill>
                <a:latin typeface="微软雅黑"/>
              </a:rPr>
              <a:t>目录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517904"/>
            <a:ext cx="10451592" cy="10972"/>
          </a:xfrm>
          <a:prstGeom prst="rect">
            <a:avLst/>
          </a:prstGeom>
          <a:solidFill>
            <a:srgbClr val="E0E2E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68680" y="1956816"/>
            <a:ext cx="10451592" cy="909828"/>
          </a:xfrm>
          <a:prstGeom prst="roundRect">
            <a:avLst>
              <a:gd name="adj" fmla="val 4000"/>
            </a:avLst>
          </a:prstGeom>
          <a:solidFill>
            <a:srgbClr val="F5F6F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43000" y="2011680"/>
            <a:ext cx="73152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2400" b="1">
                <a:solidFill>
                  <a:srgbClr val="8A929C"/>
                </a:solidFill>
                <a:latin typeface="微软雅黑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920239" y="2011680"/>
            <a:ext cx="283464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1">
                <a:solidFill>
                  <a:srgbClr val="2B2F36"/>
                </a:solidFill>
                <a:latin typeface="微软雅黑"/>
              </a:rPr>
              <a:t>背景与目标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92040" y="2011680"/>
            <a:ext cx="6153912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5000"/>
              </a:lnSpc>
            </a:pPr>
            <a:r>
              <a:rPr sz="1400" b="0">
                <a:solidFill>
                  <a:srgbClr val="666B72"/>
                </a:solidFill>
                <a:latin typeface="微软雅黑"/>
              </a:rPr>
              <a:t>为什么做这件事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43000" y="2994660"/>
            <a:ext cx="73152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2400" b="1">
                <a:solidFill>
                  <a:srgbClr val="8A929C"/>
                </a:solidFill>
                <a:latin typeface="微软雅黑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920239" y="2994660"/>
            <a:ext cx="283464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1">
                <a:solidFill>
                  <a:srgbClr val="2B2F36"/>
                </a:solidFill>
                <a:latin typeface="微软雅黑"/>
              </a:rPr>
              <a:t>核心内容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92040" y="2994660"/>
            <a:ext cx="6153912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5000"/>
              </a:lnSpc>
            </a:pPr>
            <a:r>
              <a:rPr sz="1400" b="0">
                <a:solidFill>
                  <a:srgbClr val="666B72"/>
                </a:solidFill>
                <a:latin typeface="微软雅黑"/>
              </a:rPr>
              <a:t>具体做了什么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68680" y="3922776"/>
            <a:ext cx="10451592" cy="909828"/>
          </a:xfrm>
          <a:prstGeom prst="roundRect">
            <a:avLst>
              <a:gd name="adj" fmla="val 4000"/>
            </a:avLst>
          </a:prstGeom>
          <a:solidFill>
            <a:srgbClr val="F5F6F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143000" y="3977639"/>
            <a:ext cx="73152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2400" b="1">
                <a:solidFill>
                  <a:srgbClr val="8A929C"/>
                </a:solidFill>
                <a:latin typeface="微软雅黑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920239" y="3977639"/>
            <a:ext cx="283464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1">
                <a:solidFill>
                  <a:srgbClr val="2B2F36"/>
                </a:solidFill>
                <a:latin typeface="微软雅黑"/>
              </a:rPr>
              <a:t>数据与成果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892040" y="3977639"/>
            <a:ext cx="6153912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5000"/>
              </a:lnSpc>
            </a:pPr>
            <a:r>
              <a:rPr sz="1400" b="0">
                <a:solidFill>
                  <a:srgbClr val="666B72"/>
                </a:solidFill>
                <a:latin typeface="微软雅黑"/>
              </a:rPr>
              <a:t>用数字说话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43000" y="4960620"/>
            <a:ext cx="73152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2400" b="1">
                <a:solidFill>
                  <a:srgbClr val="8A929C"/>
                </a:solidFill>
                <a:latin typeface="微软雅黑"/>
              </a:rPr>
              <a:t>04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920239" y="4960620"/>
            <a:ext cx="283464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1">
                <a:solidFill>
                  <a:srgbClr val="2B2F36"/>
                </a:solidFill>
                <a:latin typeface="微软雅黑"/>
              </a:rPr>
              <a:t>总结与展望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892040" y="4960620"/>
            <a:ext cx="6153912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5000"/>
              </a:lnSpc>
            </a:pPr>
            <a:r>
              <a:rPr sz="1400" b="0">
                <a:solidFill>
                  <a:srgbClr val="666B72"/>
                </a:solidFill>
                <a:latin typeface="微软雅黑"/>
              </a:rPr>
              <a:t>下一步怎么走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68680" y="6336792"/>
            <a:ext cx="10451592" cy="10972"/>
          </a:xfrm>
          <a:prstGeom prst="rect">
            <a:avLst/>
          </a:prstGeom>
          <a:solidFill>
            <a:srgbClr val="E0E2E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68680" y="6400800"/>
            <a:ext cx="548640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>
                <a:solidFill>
                  <a:srgbClr val="666B72"/>
                </a:solidFill>
                <a:latin typeface="微软雅黑"/>
              </a:rPr>
              <a:t>xppt.com.cn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857232" y="6400800"/>
            <a:ext cx="146304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0">
                <a:solidFill>
                  <a:srgbClr val="666B72"/>
                </a:solidFill>
                <a:latin typeface="微软雅黑"/>
              </a:rPr>
              <a:t>02 / 07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1131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914400"/>
            <a:ext cx="5120640" cy="50292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r">
              <a:lnSpc>
                <a:spcPct val="90000"/>
              </a:lnSpc>
            </a:pPr>
            <a:r>
              <a:rPr sz="23000" b="1">
                <a:solidFill>
                  <a:srgbClr val="292B2D"/>
                </a:solidFill>
                <a:latin typeface="微软雅黑"/>
              </a:rPr>
              <a:t>01</a:t>
            </a:r>
          </a:p>
        </p:txBody>
      </p:sp>
      <p:sp>
        <p:nvSpPr>
          <p:cNvPr id="3" name="Rectangle 2"/>
          <p:cNvSpPr/>
          <p:nvPr/>
        </p:nvSpPr>
        <p:spPr>
          <a:xfrm>
            <a:off x="868680" y="2048256"/>
            <a:ext cx="731520" cy="45720"/>
          </a:xfrm>
          <a:prstGeom prst="rect">
            <a:avLst/>
          </a:prstGeom>
          <a:solidFill>
            <a:srgbClr val="8A929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68680" y="2194560"/>
            <a:ext cx="5120640" cy="29260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1" spc="280">
                <a:solidFill>
                  <a:srgbClr val="8A929C"/>
                </a:solidFill>
                <a:latin typeface="微软雅黑"/>
              </a:rPr>
              <a:t>PART 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2505456"/>
            <a:ext cx="5394960" cy="128016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16000"/>
              </a:lnSpc>
            </a:pPr>
            <a:r>
              <a:rPr sz="3700" b="1">
                <a:solidFill>
                  <a:srgbClr val="FFFFFF"/>
                </a:solidFill>
                <a:latin typeface="微软雅黑"/>
              </a:rPr>
              <a:t>背景与目标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3657600"/>
            <a:ext cx="5029200" cy="137160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45000"/>
              </a:lnSpc>
            </a:pPr>
            <a:r>
              <a:rPr sz="1600" b="0">
                <a:solidFill>
                  <a:srgbClr val="AEAFB0"/>
                </a:solidFill>
                <a:latin typeface="微软雅黑"/>
              </a:rPr>
              <a:t>先说清楚为什么要做这件事，再展开具体做了什么。</a:t>
            </a:r>
          </a:p>
        </p:txBody>
      </p:sp>
      <p:sp>
        <p:nvSpPr>
          <p:cNvPr id="7" name="Rectangle 6"/>
          <p:cNvSpPr/>
          <p:nvPr/>
        </p:nvSpPr>
        <p:spPr>
          <a:xfrm>
            <a:off x="868680" y="6336792"/>
            <a:ext cx="10451592" cy="10972"/>
          </a:xfrm>
          <a:prstGeom prst="rect">
            <a:avLst/>
          </a:prstGeom>
          <a:solidFill>
            <a:srgbClr val="45474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8680" y="6400800"/>
            <a:ext cx="548640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>
                <a:solidFill>
                  <a:srgbClr val="949596"/>
                </a:solidFill>
                <a:latin typeface="微软雅黑"/>
              </a:rPr>
              <a:t>xppt.com.cn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857232" y="6400800"/>
            <a:ext cx="146304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0">
                <a:solidFill>
                  <a:srgbClr val="949596"/>
                </a:solidFill>
                <a:latin typeface="微软雅黑"/>
              </a:rPr>
              <a:t>03 / 07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68680" y="530352"/>
            <a:ext cx="10451592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1" spc="260">
                <a:solidFill>
                  <a:srgbClr val="8A929C"/>
                </a:solidFill>
                <a:latin typeface="微软雅黑"/>
              </a:rPr>
              <a:t>KEY POINTS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68680" y="804672"/>
            <a:ext cx="10451592" cy="65836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10000"/>
              </a:lnSpc>
            </a:pPr>
            <a:r>
              <a:rPr sz="2900" b="1">
                <a:solidFill>
                  <a:srgbClr val="2B2F36"/>
                </a:solidFill>
                <a:latin typeface="微软雅黑"/>
              </a:rPr>
              <a:t>核心要点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517904"/>
            <a:ext cx="10451592" cy="10972"/>
          </a:xfrm>
          <a:prstGeom prst="rect">
            <a:avLst/>
          </a:prstGeom>
          <a:solidFill>
            <a:srgbClr val="E0E2E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68680" y="1847088"/>
            <a:ext cx="10451592" cy="918971"/>
          </a:xfrm>
          <a:prstGeom prst="roundRect">
            <a:avLst>
              <a:gd name="adj" fmla="val 5000"/>
            </a:avLst>
          </a:prstGeom>
          <a:solidFill>
            <a:srgbClr val="F5F6F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179576" y="2050541"/>
            <a:ext cx="512064" cy="512064"/>
          </a:xfrm>
          <a:prstGeom prst="roundRect">
            <a:avLst>
              <a:gd name="adj" fmla="val 30000"/>
            </a:avLst>
          </a:prstGeom>
          <a:solidFill>
            <a:srgbClr val="2B2F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79576" y="2050541"/>
            <a:ext cx="512064" cy="512064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400" b="1">
                <a:solidFill>
                  <a:srgbClr val="FFFFFF"/>
                </a:solidFill>
                <a:latin typeface="微软雅黑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947672" y="1847088"/>
            <a:ext cx="9079992" cy="918971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0000"/>
              </a:lnSpc>
            </a:pPr>
            <a:r>
              <a:rPr sz="1900" b="0">
                <a:solidFill>
                  <a:srgbClr val="1A1C1F"/>
                </a:solidFill>
                <a:latin typeface="微软雅黑"/>
              </a:rPr>
              <a:t>全年营收 1.28 亿元，目标达成率 106%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68680" y="2912363"/>
            <a:ext cx="10451592" cy="918971"/>
          </a:xfrm>
          <a:prstGeom prst="roundRect">
            <a:avLst>
              <a:gd name="adj" fmla="val 5000"/>
            </a:avLst>
          </a:prstGeom>
          <a:solidFill>
            <a:srgbClr val="F5F6F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1179576" y="3115818"/>
            <a:ext cx="512064" cy="512064"/>
          </a:xfrm>
          <a:prstGeom prst="roundRect">
            <a:avLst>
              <a:gd name="adj" fmla="val 30000"/>
            </a:avLst>
          </a:prstGeom>
          <a:solidFill>
            <a:srgbClr val="2B2F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179576" y="3115818"/>
            <a:ext cx="512064" cy="512064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400" b="1">
                <a:solidFill>
                  <a:srgbClr val="FFFFFF"/>
                </a:solidFill>
                <a:latin typeface="微软雅黑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947672" y="2912363"/>
            <a:ext cx="9079992" cy="918971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0000"/>
              </a:lnSpc>
            </a:pPr>
            <a:r>
              <a:rPr sz="1900" b="0">
                <a:solidFill>
                  <a:srgbClr val="1A1C1F"/>
                </a:solidFill>
                <a:latin typeface="微软雅黑"/>
              </a:rPr>
              <a:t>新签客户 342 家，同比增长 23%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68680" y="3977639"/>
            <a:ext cx="10451592" cy="918971"/>
          </a:xfrm>
          <a:prstGeom prst="roundRect">
            <a:avLst>
              <a:gd name="adj" fmla="val 5000"/>
            </a:avLst>
          </a:prstGeom>
          <a:solidFill>
            <a:srgbClr val="F5F6F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1179576" y="4181094"/>
            <a:ext cx="512064" cy="512064"/>
          </a:xfrm>
          <a:prstGeom prst="roundRect">
            <a:avLst>
              <a:gd name="adj" fmla="val 30000"/>
            </a:avLst>
          </a:prstGeom>
          <a:solidFill>
            <a:srgbClr val="2B2F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179576" y="4181094"/>
            <a:ext cx="512064" cy="512064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400" b="1">
                <a:solidFill>
                  <a:srgbClr val="FFFFFF"/>
                </a:solidFill>
                <a:latin typeface="微软雅黑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947672" y="3977639"/>
            <a:ext cx="9079992" cy="918971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0000"/>
              </a:lnSpc>
            </a:pPr>
            <a:r>
              <a:rPr sz="1900" b="0">
                <a:solidFill>
                  <a:srgbClr val="1A1C1F"/>
                </a:solidFill>
                <a:latin typeface="微软雅黑"/>
              </a:rPr>
              <a:t>交付准时率从 88% 提升到 96.4%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68680" y="5042915"/>
            <a:ext cx="10451592" cy="918971"/>
          </a:xfrm>
          <a:prstGeom prst="roundRect">
            <a:avLst>
              <a:gd name="adj" fmla="val 5000"/>
            </a:avLst>
          </a:prstGeom>
          <a:solidFill>
            <a:srgbClr val="F5F6F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1179576" y="5246369"/>
            <a:ext cx="512064" cy="512064"/>
          </a:xfrm>
          <a:prstGeom prst="roundRect">
            <a:avLst>
              <a:gd name="adj" fmla="val 30000"/>
            </a:avLst>
          </a:prstGeom>
          <a:solidFill>
            <a:srgbClr val="2B2F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179576" y="5246369"/>
            <a:ext cx="512064" cy="512064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400" b="1">
                <a:solidFill>
                  <a:srgbClr val="FFFFFF"/>
                </a:solidFill>
                <a:latin typeface="微软雅黑"/>
              </a:rP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947672" y="5042915"/>
            <a:ext cx="9079992" cy="918971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0000"/>
              </a:lnSpc>
            </a:pPr>
            <a:r>
              <a:rPr sz="1900" b="0">
                <a:solidFill>
                  <a:srgbClr val="1A1C1F"/>
                </a:solidFill>
                <a:latin typeface="微软雅黑"/>
              </a:rPr>
              <a:t>团队从 28 人扩到 41 人，人效提升 18%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68680" y="6336792"/>
            <a:ext cx="10451592" cy="10972"/>
          </a:xfrm>
          <a:prstGeom prst="rect">
            <a:avLst/>
          </a:prstGeom>
          <a:solidFill>
            <a:srgbClr val="E0E2E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68680" y="6400800"/>
            <a:ext cx="548640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>
                <a:solidFill>
                  <a:srgbClr val="666B72"/>
                </a:solidFill>
                <a:latin typeface="微软雅黑"/>
              </a:rPr>
              <a:t>xppt.com.cn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857232" y="6400800"/>
            <a:ext cx="146304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0">
                <a:solidFill>
                  <a:srgbClr val="666B72"/>
                </a:solidFill>
                <a:latin typeface="微软雅黑"/>
              </a:rPr>
              <a:t>04 / 07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68680" y="530352"/>
            <a:ext cx="10451592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1" spc="260">
                <a:solidFill>
                  <a:srgbClr val="8A929C"/>
                </a:solidFill>
                <a:latin typeface="微软雅黑"/>
              </a:rPr>
              <a:t>HIGHLIGHTS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68680" y="804672"/>
            <a:ext cx="10451592" cy="65836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10000"/>
              </a:lnSpc>
            </a:pPr>
            <a:r>
              <a:rPr sz="2900" b="1">
                <a:solidFill>
                  <a:srgbClr val="2B2F36"/>
                </a:solidFill>
                <a:latin typeface="微软雅黑"/>
              </a:rPr>
              <a:t>三大亮点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517904"/>
            <a:ext cx="10451592" cy="10972"/>
          </a:xfrm>
          <a:prstGeom prst="rect">
            <a:avLst/>
          </a:prstGeom>
          <a:solidFill>
            <a:srgbClr val="E0E2E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68680" y="1865376"/>
            <a:ext cx="3276600" cy="4078224"/>
          </a:xfrm>
          <a:prstGeom prst="roundRect">
            <a:avLst>
              <a:gd name="adj" fmla="val 4000"/>
            </a:avLst>
          </a:prstGeom>
          <a:solidFill>
            <a:srgbClr val="F5F6F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086356" y="2432304"/>
            <a:ext cx="841248" cy="841248"/>
          </a:xfrm>
          <a:prstGeom prst="ellipse">
            <a:avLst/>
          </a:prstGeom>
          <a:solidFill>
            <a:srgbClr val="2B2F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2040636" y="2377440"/>
            <a:ext cx="932688" cy="932688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300">
                <a:latin typeface="Segoe UI Emoji"/>
              </a:rPr>
              <a:t>🎯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33271" y="3621024"/>
            <a:ext cx="2947416" cy="45720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2000" b="1">
                <a:solidFill>
                  <a:srgbClr val="2B2F36"/>
                </a:solidFill>
                <a:latin typeface="微软雅黑"/>
              </a:rPr>
              <a:t>目标清晰</a:t>
            </a:r>
          </a:p>
        </p:txBody>
      </p:sp>
      <p:sp>
        <p:nvSpPr>
          <p:cNvPr id="9" name="Rectangle 8"/>
          <p:cNvSpPr/>
          <p:nvPr/>
        </p:nvSpPr>
        <p:spPr>
          <a:xfrm>
            <a:off x="2287524" y="4151376"/>
            <a:ext cx="438912" cy="32004"/>
          </a:xfrm>
          <a:prstGeom prst="rect">
            <a:avLst/>
          </a:prstGeom>
          <a:solidFill>
            <a:srgbClr val="8A929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106424" y="4407408"/>
            <a:ext cx="2801112" cy="1335024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50000"/>
              </a:lnSpc>
            </a:pPr>
            <a:r>
              <a:rPr sz="1500" b="0">
                <a:solidFill>
                  <a:srgbClr val="666B72"/>
                </a:solidFill>
                <a:latin typeface="微软雅黑"/>
              </a:rPr>
              <a:t>年初定下的四个目标，全部量化到月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56176" y="1865376"/>
            <a:ext cx="3276600" cy="4078224"/>
          </a:xfrm>
          <a:prstGeom prst="roundRect">
            <a:avLst>
              <a:gd name="adj" fmla="val 4000"/>
            </a:avLst>
          </a:prstGeom>
          <a:solidFill>
            <a:srgbClr val="F5F6F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5673852" y="2432304"/>
            <a:ext cx="841248" cy="841248"/>
          </a:xfrm>
          <a:prstGeom prst="ellipse">
            <a:avLst/>
          </a:prstGeom>
          <a:solidFill>
            <a:srgbClr val="2B2F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628132" y="2377440"/>
            <a:ext cx="932688" cy="932688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300">
                <a:latin typeface="Segoe UI Emoji"/>
              </a:rPr>
              <a:t>💡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20768" y="3621024"/>
            <a:ext cx="2947416" cy="45720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2000" b="1">
                <a:solidFill>
                  <a:srgbClr val="2B2F36"/>
                </a:solidFill>
                <a:latin typeface="微软雅黑"/>
              </a:rPr>
              <a:t>方法可复制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875020" y="4151376"/>
            <a:ext cx="438912" cy="32004"/>
          </a:xfrm>
          <a:prstGeom prst="rect">
            <a:avLst/>
          </a:prstGeom>
          <a:solidFill>
            <a:srgbClr val="8A929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693920" y="4407408"/>
            <a:ext cx="2801112" cy="1335024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50000"/>
              </a:lnSpc>
            </a:pPr>
            <a:r>
              <a:rPr sz="1500" b="0">
                <a:solidFill>
                  <a:srgbClr val="666B72"/>
                </a:solidFill>
                <a:latin typeface="微软雅黑"/>
              </a:rPr>
              <a:t>把有效动作沉淀成 SOP，团队直接照做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043672" y="1865376"/>
            <a:ext cx="3276600" cy="4078224"/>
          </a:xfrm>
          <a:prstGeom prst="roundRect">
            <a:avLst>
              <a:gd name="adj" fmla="val 4000"/>
            </a:avLst>
          </a:prstGeom>
          <a:solidFill>
            <a:srgbClr val="F5F6F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261348" y="2432304"/>
            <a:ext cx="841248" cy="841248"/>
          </a:xfrm>
          <a:prstGeom prst="ellipse">
            <a:avLst/>
          </a:prstGeom>
          <a:solidFill>
            <a:srgbClr val="2B2F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215628" y="2377440"/>
            <a:ext cx="932688" cy="932688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300">
                <a:latin typeface="Segoe UI Emoji"/>
              </a:rPr>
              <a:t>🚀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08264" y="3621024"/>
            <a:ext cx="2947416" cy="45720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2000" b="1">
                <a:solidFill>
                  <a:srgbClr val="2B2F36"/>
                </a:solidFill>
                <a:latin typeface="微软雅黑"/>
              </a:rPr>
              <a:t>增长可持续</a:t>
            </a:r>
          </a:p>
        </p:txBody>
      </p:sp>
      <p:sp>
        <p:nvSpPr>
          <p:cNvPr id="21" name="Rectangle 20"/>
          <p:cNvSpPr/>
          <p:nvPr/>
        </p:nvSpPr>
        <p:spPr>
          <a:xfrm>
            <a:off x="9462516" y="4151376"/>
            <a:ext cx="438912" cy="32004"/>
          </a:xfrm>
          <a:prstGeom prst="rect">
            <a:avLst/>
          </a:prstGeom>
          <a:solidFill>
            <a:srgbClr val="8A929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281416" y="4407408"/>
            <a:ext cx="2801112" cy="1335024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50000"/>
              </a:lnSpc>
            </a:pPr>
            <a:r>
              <a:rPr sz="1500" b="0">
                <a:solidFill>
                  <a:srgbClr val="666B72"/>
                </a:solidFill>
                <a:latin typeface="微软雅黑"/>
              </a:rPr>
              <a:t>老客户复购贡献了 41% 的新增营收</a:t>
            </a:r>
          </a:p>
        </p:txBody>
      </p:sp>
      <p:sp>
        <p:nvSpPr>
          <p:cNvPr id="23" name="Rectangle 22"/>
          <p:cNvSpPr/>
          <p:nvPr/>
        </p:nvSpPr>
        <p:spPr>
          <a:xfrm>
            <a:off x="868680" y="6336792"/>
            <a:ext cx="10451592" cy="10972"/>
          </a:xfrm>
          <a:prstGeom prst="rect">
            <a:avLst/>
          </a:prstGeom>
          <a:solidFill>
            <a:srgbClr val="E0E2E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68680" y="6400800"/>
            <a:ext cx="548640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>
                <a:solidFill>
                  <a:srgbClr val="666B72"/>
                </a:solidFill>
                <a:latin typeface="微软雅黑"/>
              </a:rPr>
              <a:t>xppt.com.cn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857232" y="6400800"/>
            <a:ext cx="146304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0">
                <a:solidFill>
                  <a:srgbClr val="666B72"/>
                </a:solidFill>
                <a:latin typeface="微软雅黑"/>
              </a:rPr>
              <a:t>05 / 07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68680" y="530352"/>
            <a:ext cx="10451592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1" spc="260">
                <a:solidFill>
                  <a:srgbClr val="8A929C"/>
                </a:solidFill>
                <a:latin typeface="微软雅黑"/>
              </a:rPr>
              <a:t>ROADMAP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68680" y="804672"/>
            <a:ext cx="10451592" cy="65836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10000"/>
              </a:lnSpc>
            </a:pPr>
            <a:r>
              <a:rPr sz="2900" b="1">
                <a:solidFill>
                  <a:srgbClr val="2B2F36"/>
                </a:solidFill>
                <a:latin typeface="微软雅黑"/>
              </a:rPr>
              <a:t>推进节奏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517904"/>
            <a:ext cx="10451592" cy="10972"/>
          </a:xfrm>
          <a:prstGeom prst="rect">
            <a:avLst/>
          </a:prstGeom>
          <a:solidFill>
            <a:srgbClr val="E0E2E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097280" y="4041648"/>
            <a:ext cx="9994392" cy="16459"/>
          </a:xfrm>
          <a:prstGeom prst="rect">
            <a:avLst/>
          </a:prstGeom>
          <a:solidFill>
            <a:srgbClr val="E0E2E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97280" y="2286000"/>
            <a:ext cx="2498598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200" b="1" spc="140">
                <a:solidFill>
                  <a:srgbClr val="8A929C"/>
                </a:solidFill>
                <a:latin typeface="微软雅黑"/>
              </a:rPr>
              <a:t>Q1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2651760"/>
            <a:ext cx="2407158" cy="56692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15000"/>
              </a:lnSpc>
            </a:pPr>
            <a:r>
              <a:rPr sz="1900" b="1">
                <a:solidFill>
                  <a:srgbClr val="2B2F36"/>
                </a:solidFill>
                <a:latin typeface="微软雅黑"/>
              </a:rPr>
              <a:t>启动</a:t>
            </a:r>
          </a:p>
        </p:txBody>
      </p:sp>
      <p:sp>
        <p:nvSpPr>
          <p:cNvPr id="8" name="Oval 7"/>
          <p:cNvSpPr/>
          <p:nvPr/>
        </p:nvSpPr>
        <p:spPr>
          <a:xfrm>
            <a:off x="2191131" y="3886200"/>
            <a:ext cx="310896" cy="310896"/>
          </a:xfrm>
          <a:prstGeom prst="ellipse">
            <a:avLst/>
          </a:prstGeom>
          <a:solidFill>
            <a:srgbClr val="FFFFFF"/>
          </a:solidFill>
          <a:ln w="31750">
            <a:solidFill>
              <a:srgbClr val="8A929C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2277999" y="3973068"/>
            <a:ext cx="137160" cy="137160"/>
          </a:xfrm>
          <a:prstGeom prst="ellipse">
            <a:avLst/>
          </a:prstGeom>
          <a:solidFill>
            <a:srgbClr val="8A929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170432" y="4453128"/>
            <a:ext cx="2352294" cy="146304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50000"/>
              </a:lnSpc>
            </a:pPr>
            <a:r>
              <a:rPr sz="1400" b="0">
                <a:solidFill>
                  <a:srgbClr val="666B72"/>
                </a:solidFill>
                <a:latin typeface="微软雅黑"/>
              </a:rPr>
              <a:t>在此输入阶段目标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95878" y="2286000"/>
            <a:ext cx="2498598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200" b="1" spc="140">
                <a:solidFill>
                  <a:srgbClr val="8A929C"/>
                </a:solidFill>
                <a:latin typeface="微软雅黑"/>
              </a:rPr>
              <a:t>Q2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41598" y="2651760"/>
            <a:ext cx="2407158" cy="56692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15000"/>
              </a:lnSpc>
            </a:pPr>
            <a:r>
              <a:rPr sz="1900" b="1">
                <a:solidFill>
                  <a:srgbClr val="2B2F36"/>
                </a:solidFill>
                <a:latin typeface="微软雅黑"/>
              </a:rPr>
              <a:t>推进</a:t>
            </a:r>
          </a:p>
        </p:txBody>
      </p:sp>
      <p:sp>
        <p:nvSpPr>
          <p:cNvPr id="13" name="Oval 12"/>
          <p:cNvSpPr/>
          <p:nvPr/>
        </p:nvSpPr>
        <p:spPr>
          <a:xfrm>
            <a:off x="4689729" y="3886200"/>
            <a:ext cx="310896" cy="310896"/>
          </a:xfrm>
          <a:prstGeom prst="ellipse">
            <a:avLst/>
          </a:prstGeom>
          <a:solidFill>
            <a:srgbClr val="FFFFFF"/>
          </a:solidFill>
          <a:ln w="31750">
            <a:solidFill>
              <a:srgbClr val="8A929C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4776597" y="3973068"/>
            <a:ext cx="137160" cy="137160"/>
          </a:xfrm>
          <a:prstGeom prst="ellipse">
            <a:avLst/>
          </a:prstGeom>
          <a:solidFill>
            <a:srgbClr val="8A929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669030" y="4453128"/>
            <a:ext cx="2352294" cy="146304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50000"/>
              </a:lnSpc>
            </a:pPr>
            <a:r>
              <a:rPr sz="1400" b="0">
                <a:solidFill>
                  <a:srgbClr val="666B72"/>
                </a:solidFill>
                <a:latin typeface="微软雅黑"/>
              </a:rPr>
              <a:t>在此输入阶段目标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4476" y="2286000"/>
            <a:ext cx="2498598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200" b="1" spc="140">
                <a:solidFill>
                  <a:srgbClr val="8A929C"/>
                </a:solidFill>
                <a:latin typeface="微软雅黑"/>
              </a:rPr>
              <a:t>Q3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140196" y="2651760"/>
            <a:ext cx="2407158" cy="56692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15000"/>
              </a:lnSpc>
            </a:pPr>
            <a:r>
              <a:rPr sz="1900" b="1">
                <a:solidFill>
                  <a:srgbClr val="2B2F36"/>
                </a:solidFill>
                <a:latin typeface="微软雅黑"/>
              </a:rPr>
              <a:t>攻坚</a:t>
            </a:r>
          </a:p>
        </p:txBody>
      </p:sp>
      <p:sp>
        <p:nvSpPr>
          <p:cNvPr id="18" name="Oval 17"/>
          <p:cNvSpPr/>
          <p:nvPr/>
        </p:nvSpPr>
        <p:spPr>
          <a:xfrm>
            <a:off x="7188327" y="3886200"/>
            <a:ext cx="310896" cy="310896"/>
          </a:xfrm>
          <a:prstGeom prst="ellipse">
            <a:avLst/>
          </a:prstGeom>
          <a:solidFill>
            <a:srgbClr val="FFFFFF"/>
          </a:solidFill>
          <a:ln w="31750">
            <a:solidFill>
              <a:srgbClr val="8A929C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275195" y="3973068"/>
            <a:ext cx="137160" cy="137160"/>
          </a:xfrm>
          <a:prstGeom prst="ellipse">
            <a:avLst/>
          </a:prstGeom>
          <a:solidFill>
            <a:srgbClr val="8A929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167628" y="4453128"/>
            <a:ext cx="2352294" cy="146304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50000"/>
              </a:lnSpc>
            </a:pPr>
            <a:r>
              <a:rPr sz="1400" b="0">
                <a:solidFill>
                  <a:srgbClr val="666B72"/>
                </a:solidFill>
                <a:latin typeface="微软雅黑"/>
              </a:rPr>
              <a:t>在此输入阶段目标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593074" y="2286000"/>
            <a:ext cx="2498598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200" b="1" spc="140">
                <a:solidFill>
                  <a:srgbClr val="8A929C"/>
                </a:solidFill>
                <a:latin typeface="微软雅黑"/>
              </a:rPr>
              <a:t>Q4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638794" y="2651760"/>
            <a:ext cx="2407158" cy="56692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15000"/>
              </a:lnSpc>
            </a:pPr>
            <a:r>
              <a:rPr sz="1900" b="1">
                <a:solidFill>
                  <a:srgbClr val="2B2F36"/>
                </a:solidFill>
                <a:latin typeface="微软雅黑"/>
              </a:rPr>
              <a:t>收官</a:t>
            </a:r>
          </a:p>
        </p:txBody>
      </p:sp>
      <p:sp>
        <p:nvSpPr>
          <p:cNvPr id="23" name="Oval 22"/>
          <p:cNvSpPr/>
          <p:nvPr/>
        </p:nvSpPr>
        <p:spPr>
          <a:xfrm>
            <a:off x="9686925" y="3886200"/>
            <a:ext cx="310896" cy="310896"/>
          </a:xfrm>
          <a:prstGeom prst="ellipse">
            <a:avLst/>
          </a:prstGeom>
          <a:solidFill>
            <a:srgbClr val="FFFFFF"/>
          </a:solidFill>
          <a:ln w="31750">
            <a:solidFill>
              <a:srgbClr val="8A929C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773793" y="3973068"/>
            <a:ext cx="137160" cy="137160"/>
          </a:xfrm>
          <a:prstGeom prst="ellipse">
            <a:avLst/>
          </a:prstGeom>
          <a:solidFill>
            <a:srgbClr val="8A929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666226" y="4453128"/>
            <a:ext cx="2352294" cy="146304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50000"/>
              </a:lnSpc>
            </a:pPr>
            <a:r>
              <a:rPr sz="1400" b="0">
                <a:solidFill>
                  <a:srgbClr val="666B72"/>
                </a:solidFill>
                <a:latin typeface="微软雅黑"/>
              </a:rPr>
              <a:t>在此输入阶段目标</a:t>
            </a:r>
          </a:p>
        </p:txBody>
      </p:sp>
      <p:sp>
        <p:nvSpPr>
          <p:cNvPr id="26" name="Rectangle 25"/>
          <p:cNvSpPr/>
          <p:nvPr/>
        </p:nvSpPr>
        <p:spPr>
          <a:xfrm>
            <a:off x="868680" y="6336792"/>
            <a:ext cx="10451592" cy="10972"/>
          </a:xfrm>
          <a:prstGeom prst="rect">
            <a:avLst/>
          </a:prstGeom>
          <a:solidFill>
            <a:srgbClr val="E0E2E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68680" y="6400800"/>
            <a:ext cx="548640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>
                <a:solidFill>
                  <a:srgbClr val="666B72"/>
                </a:solidFill>
                <a:latin typeface="微软雅黑"/>
              </a:rPr>
              <a:t>xppt.com.cn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857232" y="6400800"/>
            <a:ext cx="146304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0">
                <a:solidFill>
                  <a:srgbClr val="666B72"/>
                </a:solidFill>
                <a:latin typeface="微软雅黑"/>
              </a:rPr>
              <a:t>06 / 07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1131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868680" y="1417320"/>
            <a:ext cx="640080" cy="41148"/>
          </a:xfrm>
          <a:prstGeom prst="rect">
            <a:avLst/>
          </a:prstGeom>
          <a:solidFill>
            <a:srgbClr val="8A929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68680" y="1572768"/>
            <a:ext cx="8412480" cy="86868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>
                <a:solidFill>
                  <a:srgbClr val="FFFFFF"/>
                </a:solidFill>
                <a:latin typeface="微软雅黑"/>
              </a:rPr>
              <a:t>谢谢观看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" y="2743200"/>
            <a:ext cx="9144000" cy="384048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1">
                <a:solidFill>
                  <a:srgbClr val="8A929C"/>
                </a:solidFill>
                <a:latin typeface="微软雅黑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35607" y="2743200"/>
            <a:ext cx="8595360" cy="384048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0">
                <a:solidFill>
                  <a:srgbClr val="C4C4C5"/>
                </a:solidFill>
                <a:latin typeface="微软雅黑"/>
              </a:rPr>
              <a:t>感谢聆听，欢迎指正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68680" y="5486400"/>
            <a:ext cx="7498079" cy="658368"/>
          </a:xfrm>
          <a:prstGeom prst="roundRect">
            <a:avLst>
              <a:gd name="adj" fmla="val 20000"/>
            </a:avLst>
          </a:prstGeom>
          <a:solidFill>
            <a:srgbClr val="8A929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5486400"/>
            <a:ext cx="7498079" cy="658368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600" b="1" spc="80">
                <a:solidFill>
                  <a:srgbClr val="FFFFFF"/>
                </a:solidFill>
                <a:latin typeface="微软雅黑"/>
              </a:rPr>
              <a:t>AI 生成同款 · xppt.com.cn</a:t>
            </a:r>
          </a:p>
        </p:txBody>
      </p:sp>
      <p:sp>
        <p:nvSpPr>
          <p:cNvPr id="8" name="Rectangle 7"/>
          <p:cNvSpPr/>
          <p:nvPr/>
        </p:nvSpPr>
        <p:spPr>
          <a:xfrm>
            <a:off x="868680" y="6336792"/>
            <a:ext cx="10451592" cy="10972"/>
          </a:xfrm>
          <a:prstGeom prst="rect">
            <a:avLst/>
          </a:prstGeom>
          <a:solidFill>
            <a:srgbClr val="45474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" y="6400800"/>
            <a:ext cx="548640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>
                <a:solidFill>
                  <a:srgbClr val="949596"/>
                </a:solidFill>
                <a:latin typeface="微软雅黑"/>
              </a:rPr>
              <a:t>xppt.com.cn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857232" y="6400800"/>
            <a:ext cx="146304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0">
                <a:solidFill>
                  <a:srgbClr val="949596"/>
                </a:solidFill>
                <a:latin typeface="微软雅黑"/>
              </a:rPr>
              <a:t>07 / 07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