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365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03504"/>
            <a:ext cx="12191695" cy="10972"/>
          </a:xfrm>
          <a:prstGeom prst="rect">
            <a:avLst/>
          </a:prstGeom>
          <a:solidFill>
            <a:srgbClr val="35527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841248"/>
            <a:ext cx="548640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320">
                <a:solidFill>
                  <a:srgbClr val="00B0F0"/>
                </a:solidFill>
                <a:latin typeface="微软雅黑"/>
              </a:rPr>
              <a:t>免费模板 · 可自由编辑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91640"/>
            <a:ext cx="5852160" cy="2624328"/>
          </a:xfrm>
          <a:prstGeom prst="rect">
            <a:avLst/>
          </a:prstGeom>
          <a:noFill/>
        </p:spPr>
        <p:txBody>
          <a:bodyPr wrap="square" anchor="b" lIns="25400" rIns="25400" tIns="12700" bIns="12700">
            <a:spAutoFit/>
          </a:bodyPr>
          <a:lstStyle/>
          <a:p>
            <a:pPr algn="l">
              <a:lnSpc>
                <a:spcPct val="108000"/>
              </a:lnSpc>
            </a:pPr>
            <a:r>
              <a:rPr sz="6400" b="1">
                <a:solidFill>
                  <a:srgbClr val="FFFFFF"/>
                </a:solidFill>
                <a:latin typeface="微软雅黑"/>
              </a:rPr>
              <a:t>述职汇报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590288"/>
            <a:ext cx="5029200" cy="16459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4828032"/>
            <a:ext cx="5486400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>
                <a:solidFill>
                  <a:srgbClr val="BDC7D1"/>
                </a:solidFill>
                <a:latin typeface="微软雅黑"/>
              </a:rPr>
              <a:t>占位骨架模板 · 下载后替换为你的内容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1874519"/>
            <a:ext cx="6400800" cy="3108960"/>
          </a:xfrm>
          <a:prstGeom prst="rect">
            <a:avLst/>
          </a:prstGeom>
          <a:noFill/>
        </p:spPr>
        <p:txBody>
          <a:bodyPr wrap="non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0" b="1">
                <a:solidFill>
                  <a:srgbClr val="2C4A6A"/>
                </a:solidFill>
                <a:latin typeface="微软雅黑"/>
              </a:rPr>
              <a:t>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053328"/>
            <a:ext cx="12191695" cy="10972"/>
          </a:xfrm>
          <a:prstGeom prst="rect">
            <a:avLst/>
          </a:prstGeom>
          <a:solidFill>
            <a:srgbClr val="35527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217920"/>
            <a:ext cx="36576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spc="80">
                <a:solidFill>
                  <a:srgbClr val="BDC7D1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6236208"/>
            <a:ext cx="4736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spc="60">
                <a:solidFill>
                  <a:srgbClr val="7E90A4"/>
                </a:solidFill>
                <a:latin typeface="微软雅黑"/>
              </a:rPr>
              <a:t>可编辑 PPTX · 支持 WPS / Office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00B0F0"/>
                </a:solidFill>
                <a:latin typeface="微软雅黑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1F4E79"/>
                </a:solidFill>
                <a:latin typeface="微软雅黑"/>
              </a:rPr>
              <a:t>目录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6E2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5681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2F6F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00B0F0"/>
                </a:solidFill>
                <a:latin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39" y="201168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1F4E79"/>
                </a:solidFill>
                <a:latin typeface="微软雅黑"/>
              </a:rPr>
              <a:t>背景与目标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201168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B7B"/>
                </a:solidFill>
                <a:latin typeface="微软雅黑"/>
              </a:rPr>
              <a:t>为什么做这件事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99466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00B0F0"/>
                </a:solidFill>
                <a:latin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39" y="299466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1F4E79"/>
                </a:solidFill>
                <a:latin typeface="微软雅黑"/>
              </a:rPr>
              <a:t>核心内容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299466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B7B"/>
                </a:solidFill>
                <a:latin typeface="微软雅黑"/>
              </a:rPr>
              <a:t>具体做了什么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392277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2F6F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977639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00B0F0"/>
                </a:solidFill>
                <a:latin typeface="微软雅黑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39" y="3977639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1F4E79"/>
                </a:solidFill>
                <a:latin typeface="微软雅黑"/>
              </a:rPr>
              <a:t>数据与成果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3977639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B7B"/>
                </a:solidFill>
                <a:latin typeface="微软雅黑"/>
              </a:rPr>
              <a:t>用数字说话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96062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00B0F0"/>
                </a:solidFill>
                <a:latin typeface="微软雅黑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39" y="496062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1F4E79"/>
                </a:solidFill>
                <a:latin typeface="微软雅黑"/>
              </a:rPr>
              <a:t>总结与展望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96062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B7B"/>
                </a:solidFill>
                <a:latin typeface="微软雅黑"/>
              </a:rPr>
              <a:t>下一步怎么走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6E2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A6B7B"/>
                </a:solidFill>
                <a:latin typeface="微软雅黑"/>
              </a:rPr>
              <a:t>xppt.com.cn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A6B7B"/>
                </a:solidFill>
                <a:latin typeface="微软雅黑"/>
              </a:rPr>
              <a:t>02 / 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365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914400"/>
            <a:ext cx="5120640" cy="50292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r">
              <a:lnSpc>
                <a:spcPct val="90000"/>
              </a:lnSpc>
            </a:pPr>
            <a:r>
              <a:rPr sz="23000" b="1">
                <a:solidFill>
                  <a:srgbClr val="2C4A6A"/>
                </a:solidFill>
                <a:latin typeface="微软雅黑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048256"/>
            <a:ext cx="731520" cy="4572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2194560"/>
            <a:ext cx="512064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spc="280">
                <a:solidFill>
                  <a:srgbClr val="00B0F0"/>
                </a:solidFill>
                <a:latin typeface="微软雅黑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505456"/>
            <a:ext cx="5394960" cy="12801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6000"/>
              </a:lnSpc>
            </a:pPr>
            <a:r>
              <a:rPr sz="3700" b="1">
                <a:solidFill>
                  <a:srgbClr val="FFFFFF"/>
                </a:solidFill>
                <a:latin typeface="微软雅黑"/>
              </a:rPr>
              <a:t>背景与目标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57600"/>
            <a:ext cx="5029200" cy="13716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0">
                <a:solidFill>
                  <a:srgbClr val="AFBBC7"/>
                </a:solidFill>
                <a:latin typeface="微软雅黑"/>
              </a:rPr>
              <a:t>先说清楚为什么要做这件事，再展开具体做了什么。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48627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95A5B5"/>
                </a:solidFill>
                <a:latin typeface="微软雅黑"/>
              </a:rPr>
              <a:t>xppt.com.cn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95A5B5"/>
                </a:solidFill>
                <a:latin typeface="微软雅黑"/>
              </a:rPr>
              <a:t>03 / 07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00B0F0"/>
                </a:solidFill>
                <a:latin typeface="微软雅黑"/>
              </a:rPr>
              <a:t>KEY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1F4E79"/>
                </a:solidFill>
                <a:latin typeface="微软雅黑"/>
              </a:rPr>
              <a:t>核心要点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6E2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847088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2F6F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79576" y="2050541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1F4E7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79576" y="2050541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47672" y="1847088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A1A1A"/>
                </a:solidFill>
                <a:latin typeface="微软雅黑"/>
              </a:rPr>
              <a:t>全年营收 1.28 亿元，目标达成率 106%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2912363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2F6F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79576" y="3115818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1F4E7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79576" y="3115818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7672" y="2912363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A1A1A"/>
                </a:solidFill>
                <a:latin typeface="微软雅黑"/>
              </a:rPr>
              <a:t>新签客户 342 家，同比增长 23%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3977639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2F6F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179576" y="4181094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1F4E7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79576" y="4181094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47672" y="3977639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A1A1A"/>
                </a:solidFill>
                <a:latin typeface="微软雅黑"/>
              </a:rPr>
              <a:t>交付准时率从 88% 提升到 96.4%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" y="5042915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2F6F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179576" y="5246369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1F4E7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79576" y="5246369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47672" y="5042915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A1A1A"/>
                </a:solidFill>
                <a:latin typeface="微软雅黑"/>
              </a:rPr>
              <a:t>团队从 28 人扩到 41 人，人效提升 18%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6E2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A6B7B"/>
                </a:solidFill>
                <a:latin typeface="微软雅黑"/>
              </a:rPr>
              <a:t>xppt.com.cn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A6B7B"/>
                </a:solidFill>
                <a:latin typeface="微软雅黑"/>
              </a:rPr>
              <a:t>04 / 07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00B0F0"/>
                </a:solidFill>
                <a:latin typeface="微软雅黑"/>
              </a:rPr>
              <a:t>COMPARE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1F4E79"/>
                </a:solidFill>
                <a:latin typeface="微软雅黑"/>
              </a:rPr>
              <a:t>两栏对照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6E2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01952"/>
            <a:ext cx="5070348" cy="4005072"/>
          </a:xfrm>
          <a:prstGeom prst="roundRect">
            <a:avLst>
              <a:gd name="adj" fmla="val 4000"/>
            </a:avLst>
          </a:prstGeom>
          <a:solidFill>
            <a:srgbClr val="F2F6F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1901952"/>
            <a:ext cx="5070348" cy="56692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901952"/>
            <a:ext cx="4613148" cy="56692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FFFFFF"/>
                </a:solidFill>
                <a:latin typeface="微软雅黑"/>
              </a:rPr>
              <a:t>去年</a:t>
            </a:r>
          </a:p>
        </p:txBody>
      </p:sp>
      <p:sp>
        <p:nvSpPr>
          <p:cNvPr id="8" name="Oval 7"/>
          <p:cNvSpPr/>
          <p:nvPr/>
        </p:nvSpPr>
        <p:spPr>
          <a:xfrm>
            <a:off x="1143000" y="2779776"/>
            <a:ext cx="182880" cy="18288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453896" y="2670048"/>
            <a:ext cx="4210812" cy="9022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1A1A1A"/>
                </a:solidFill>
                <a:latin typeface="微软雅黑"/>
              </a:rPr>
              <a:t>流程主要靠人工推进</a:t>
            </a:r>
          </a:p>
        </p:txBody>
      </p:sp>
      <p:sp>
        <p:nvSpPr>
          <p:cNvPr id="10" name="Oval 9"/>
          <p:cNvSpPr/>
          <p:nvPr/>
        </p:nvSpPr>
        <p:spPr>
          <a:xfrm>
            <a:off x="1143000" y="3828288"/>
            <a:ext cx="182880" cy="18288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53896" y="3718560"/>
            <a:ext cx="4210812" cy="9022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1A1A1A"/>
                </a:solidFill>
                <a:latin typeface="微软雅黑"/>
              </a:rPr>
              <a:t>数据分散在多个表格里</a:t>
            </a:r>
          </a:p>
        </p:txBody>
      </p:sp>
      <p:sp>
        <p:nvSpPr>
          <p:cNvPr id="12" name="Oval 11"/>
          <p:cNvSpPr/>
          <p:nvPr/>
        </p:nvSpPr>
        <p:spPr>
          <a:xfrm>
            <a:off x="1143000" y="4876800"/>
            <a:ext cx="182880" cy="18288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453896" y="4767072"/>
            <a:ext cx="4210812" cy="9022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1A1A1A"/>
                </a:solidFill>
                <a:latin typeface="微软雅黑"/>
              </a:rPr>
              <a:t>复盘靠经验判断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49924" y="1901952"/>
            <a:ext cx="5070348" cy="4005072"/>
          </a:xfrm>
          <a:prstGeom prst="roundRect">
            <a:avLst>
              <a:gd name="adj" fmla="val 4000"/>
            </a:avLst>
          </a:prstGeom>
          <a:solidFill>
            <a:srgbClr val="F2F6F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49924" y="1901952"/>
            <a:ext cx="5070348" cy="56692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4244" y="1901952"/>
            <a:ext cx="4613148" cy="56692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FFFFFF"/>
                </a:solidFill>
                <a:latin typeface="微软雅黑"/>
              </a:rPr>
              <a:t>今年</a:t>
            </a:r>
          </a:p>
        </p:txBody>
      </p:sp>
      <p:sp>
        <p:nvSpPr>
          <p:cNvPr id="17" name="Oval 16"/>
          <p:cNvSpPr/>
          <p:nvPr/>
        </p:nvSpPr>
        <p:spPr>
          <a:xfrm>
            <a:off x="6524244" y="2779776"/>
            <a:ext cx="182880" cy="18288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35140" y="2670048"/>
            <a:ext cx="4210812" cy="9022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1A1A1A"/>
                </a:solidFill>
                <a:latin typeface="微软雅黑"/>
              </a:rPr>
              <a:t>关键环节线上化，留痕可追溯</a:t>
            </a:r>
          </a:p>
        </p:txBody>
      </p:sp>
      <p:sp>
        <p:nvSpPr>
          <p:cNvPr id="19" name="Oval 18"/>
          <p:cNvSpPr/>
          <p:nvPr/>
        </p:nvSpPr>
        <p:spPr>
          <a:xfrm>
            <a:off x="6524244" y="3828288"/>
            <a:ext cx="182880" cy="18288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35140" y="3718560"/>
            <a:ext cx="4210812" cy="9022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1A1A1A"/>
                </a:solidFill>
                <a:latin typeface="微软雅黑"/>
              </a:rPr>
              <a:t>统一口径，一张表看全盘</a:t>
            </a:r>
          </a:p>
        </p:txBody>
      </p:sp>
      <p:sp>
        <p:nvSpPr>
          <p:cNvPr id="21" name="Oval 20"/>
          <p:cNvSpPr/>
          <p:nvPr/>
        </p:nvSpPr>
        <p:spPr>
          <a:xfrm>
            <a:off x="6524244" y="4876800"/>
            <a:ext cx="182880" cy="18288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35140" y="4767072"/>
            <a:ext cx="4210812" cy="9022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1A1A1A"/>
                </a:solidFill>
                <a:latin typeface="微软雅黑"/>
              </a:rPr>
              <a:t>按周复盘，用数据说话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6E2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A6B7B"/>
                </a:solidFill>
                <a:latin typeface="微软雅黑"/>
              </a:rPr>
              <a:t>xppt.com.cn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A6B7B"/>
                </a:solidFill>
                <a:latin typeface="微软雅黑"/>
              </a:rPr>
              <a:t>05 / 07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00B0F0"/>
                </a:solidFill>
                <a:latin typeface="微软雅黑"/>
              </a:rPr>
              <a:t>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1F4E79"/>
                </a:solidFill>
                <a:latin typeface="微软雅黑"/>
              </a:rPr>
              <a:t>推进节奏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6E2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041648"/>
            <a:ext cx="9994392" cy="16459"/>
          </a:xfrm>
          <a:prstGeom prst="rect">
            <a:avLst/>
          </a:prstGeom>
          <a:solidFill>
            <a:srgbClr val="D6E2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00B0F0"/>
                </a:solidFill>
                <a:latin typeface="微软雅黑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1F4E79"/>
                </a:solidFill>
                <a:latin typeface="微软雅黑"/>
              </a:rPr>
              <a:t>启动</a:t>
            </a:r>
          </a:p>
        </p:txBody>
      </p:sp>
      <p:sp>
        <p:nvSpPr>
          <p:cNvPr id="8" name="Oval 7"/>
          <p:cNvSpPr/>
          <p:nvPr/>
        </p:nvSpPr>
        <p:spPr>
          <a:xfrm>
            <a:off x="2191131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00B0F0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277999" y="3973068"/>
            <a:ext cx="137160" cy="13716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70432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A6B7B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5878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00B0F0"/>
                </a:solidFill>
                <a:latin typeface="微软雅黑"/>
              </a:rPr>
              <a:t>Q2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1598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1F4E79"/>
                </a:solidFill>
                <a:latin typeface="微软雅黑"/>
              </a:rPr>
              <a:t>推进</a:t>
            </a:r>
          </a:p>
        </p:txBody>
      </p:sp>
      <p:sp>
        <p:nvSpPr>
          <p:cNvPr id="13" name="Oval 12"/>
          <p:cNvSpPr/>
          <p:nvPr/>
        </p:nvSpPr>
        <p:spPr>
          <a:xfrm>
            <a:off x="4689729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00B0F0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776597" y="3973068"/>
            <a:ext cx="137160" cy="13716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69030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A6B7B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4476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00B0F0"/>
                </a:solidFill>
                <a:latin typeface="微软雅黑"/>
              </a:rPr>
              <a:t>Q3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0196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1F4E79"/>
                </a:solidFill>
                <a:latin typeface="微软雅黑"/>
              </a:rPr>
              <a:t>攻坚</a:t>
            </a:r>
          </a:p>
        </p:txBody>
      </p:sp>
      <p:sp>
        <p:nvSpPr>
          <p:cNvPr id="18" name="Oval 17"/>
          <p:cNvSpPr/>
          <p:nvPr/>
        </p:nvSpPr>
        <p:spPr>
          <a:xfrm>
            <a:off x="7188327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00B0F0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75195" y="3973068"/>
            <a:ext cx="137160" cy="13716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67628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A6B7B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3074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00B0F0"/>
                </a:solidFill>
                <a:latin typeface="微软雅黑"/>
              </a:rPr>
              <a:t>Q4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38794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1F4E79"/>
                </a:solidFill>
                <a:latin typeface="微软雅黑"/>
              </a:rPr>
              <a:t>收官</a:t>
            </a:r>
          </a:p>
        </p:txBody>
      </p:sp>
      <p:sp>
        <p:nvSpPr>
          <p:cNvPr id="23" name="Oval 22"/>
          <p:cNvSpPr/>
          <p:nvPr/>
        </p:nvSpPr>
        <p:spPr>
          <a:xfrm>
            <a:off x="9686925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00B0F0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73793" y="3973068"/>
            <a:ext cx="137160" cy="13716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66226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A6B7B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6E2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A6B7B"/>
                </a:solidFill>
                <a:latin typeface="微软雅黑"/>
              </a:rPr>
              <a:t>xppt.com.cn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A6B7B"/>
                </a:solidFill>
                <a:latin typeface="微软雅黑"/>
              </a:rPr>
              <a:t>06 / 07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365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1417320"/>
            <a:ext cx="640080" cy="41148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572768"/>
            <a:ext cx="8412480" cy="86868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谢谢观看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743200"/>
            <a:ext cx="914400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00B0F0"/>
                </a:solidFill>
                <a:latin typeface="微软雅黑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5607" y="2743200"/>
            <a:ext cx="859536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C4CDD6"/>
                </a:solidFill>
                <a:latin typeface="微软雅黑"/>
              </a:rPr>
              <a:t>感谢聆听，欢迎指正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5486400"/>
            <a:ext cx="7498079" cy="658368"/>
          </a:xfrm>
          <a:prstGeom prst="roundRect">
            <a:avLst>
              <a:gd name="adj" fmla="val 20000"/>
            </a:avLst>
          </a:prstGeom>
          <a:solidFill>
            <a:srgbClr val="00B0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5486400"/>
            <a:ext cx="7498079" cy="65836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 spc="80">
                <a:solidFill>
                  <a:srgbClr val="FFFFFF"/>
                </a:solidFill>
                <a:latin typeface="微软雅黑"/>
              </a:rPr>
              <a:t>AI 生成同款 · xppt.com.cn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48627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95A5B5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95A5B5"/>
                </a:solidFill>
                <a:latin typeface="微软雅黑"/>
              </a:rPr>
              <a:t>07 / 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