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74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7FA98B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团队建设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EC5C0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D4534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74D3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EC5C0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F8D83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7FA98B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F5D3A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D4534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7FA98B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0B9B2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E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1F6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E16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推进流程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065401" y="3218688"/>
            <a:ext cx="8058150" cy="18288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81353" y="2834640"/>
            <a:ext cx="768096" cy="768096"/>
          </a:xfrm>
          <a:prstGeom prst="ellipse">
            <a:avLst/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13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F5D3A"/>
                </a:solidFill>
                <a:latin typeface="微软雅黑"/>
              </a:rPr>
              <a:t>需求梳理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5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对齐目标与验收标准</a:t>
            </a:r>
          </a:p>
        </p:txBody>
      </p:sp>
      <p:sp>
        <p:nvSpPr>
          <p:cNvPr id="10" name="Oval 9"/>
          <p:cNvSpPr/>
          <p:nvPr/>
        </p:nvSpPr>
        <p:spPr>
          <a:xfrm>
            <a:off x="4367403" y="2834640"/>
            <a:ext cx="768096" cy="768096"/>
          </a:xfrm>
          <a:prstGeom prst="ellipse">
            <a:avLst/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674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44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F5D3A"/>
                </a:solidFill>
                <a:latin typeface="微软雅黑"/>
              </a:rPr>
              <a:t>方案设计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27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定路径、排优先级</a:t>
            </a:r>
          </a:p>
        </p:txBody>
      </p:sp>
      <p:sp>
        <p:nvSpPr>
          <p:cNvPr id="14" name="Oval 13"/>
          <p:cNvSpPr/>
          <p:nvPr/>
        </p:nvSpPr>
        <p:spPr>
          <a:xfrm>
            <a:off x="7053453" y="2834640"/>
            <a:ext cx="768096" cy="768096"/>
          </a:xfrm>
          <a:prstGeom prst="ellipse">
            <a:avLst/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534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50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F5D3A"/>
                </a:solidFill>
                <a:latin typeface="微软雅黑"/>
              </a:rPr>
              <a:t>落地执行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79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按周跟踪，及时纠偏</a:t>
            </a:r>
          </a:p>
        </p:txBody>
      </p:sp>
      <p:sp>
        <p:nvSpPr>
          <p:cNvPr id="18" name="Oval 17"/>
          <p:cNvSpPr/>
          <p:nvPr/>
        </p:nvSpPr>
        <p:spPr>
          <a:xfrm>
            <a:off x="9739503" y="2834640"/>
            <a:ext cx="768096" cy="768096"/>
          </a:xfrm>
          <a:prstGeom prst="ellipse">
            <a:avLst/>
          </a:prstGeom>
          <a:solidFill>
            <a:srgbClr val="2F5D3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395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65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F5D3A"/>
                </a:solidFill>
                <a:latin typeface="微软雅黑"/>
              </a:rPr>
              <a:t>复盘沉淀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48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有效动作固化为流程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7FA98B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F5D3A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7FA98B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F5D3A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7FA98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C6B60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7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C6B60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7FA98B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5CBC7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7FA9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E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A29A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